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51"/>
  </p:notesMasterIdLst>
  <p:sldIdLst>
    <p:sldId id="284" r:id="rId5"/>
    <p:sldId id="277" r:id="rId6"/>
    <p:sldId id="343" r:id="rId7"/>
    <p:sldId id="346" r:id="rId8"/>
    <p:sldId id="315" r:id="rId9"/>
    <p:sldId id="279" r:id="rId10"/>
    <p:sldId id="285" r:id="rId11"/>
    <p:sldId id="316" r:id="rId12"/>
    <p:sldId id="283" r:id="rId13"/>
    <p:sldId id="317" r:id="rId14"/>
    <p:sldId id="311" r:id="rId15"/>
    <p:sldId id="318" r:id="rId16"/>
    <p:sldId id="319" r:id="rId17"/>
    <p:sldId id="320" r:id="rId18"/>
    <p:sldId id="265" r:id="rId19"/>
    <p:sldId id="280" r:id="rId20"/>
    <p:sldId id="306" r:id="rId21"/>
    <p:sldId id="266" r:id="rId22"/>
    <p:sldId id="287" r:id="rId23"/>
    <p:sldId id="312" r:id="rId24"/>
    <p:sldId id="307" r:id="rId25"/>
    <p:sldId id="267" r:id="rId26"/>
    <p:sldId id="289" r:id="rId27"/>
    <p:sldId id="326" r:id="rId28"/>
    <p:sldId id="341" r:id="rId29"/>
    <p:sldId id="342" r:id="rId30"/>
    <p:sldId id="327" r:id="rId31"/>
    <p:sldId id="308" r:id="rId32"/>
    <p:sldId id="328" r:id="rId33"/>
    <p:sldId id="298" r:id="rId34"/>
    <p:sldId id="329" r:id="rId35"/>
    <p:sldId id="330" r:id="rId36"/>
    <p:sldId id="331" r:id="rId37"/>
    <p:sldId id="337" r:id="rId38"/>
    <p:sldId id="332" r:id="rId39"/>
    <p:sldId id="333" r:id="rId40"/>
    <p:sldId id="334" r:id="rId41"/>
    <p:sldId id="335" r:id="rId42"/>
    <p:sldId id="339" r:id="rId43"/>
    <p:sldId id="313" r:id="rId44"/>
    <p:sldId id="314" r:id="rId45"/>
    <p:sldId id="304" r:id="rId46"/>
    <p:sldId id="338" r:id="rId47"/>
    <p:sldId id="323" r:id="rId48"/>
    <p:sldId id="324" r:id="rId49"/>
    <p:sldId id="340" r:id="rId50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BA95F7D-98B5-4B3F-8F1B-6D86BBF3D628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9F02963-B3ED-40DA-A676-9BB8FA46F99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019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316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91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5192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699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308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1306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728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2052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39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87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995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224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1" b="12347"/>
          <a:stretch/>
        </p:blipFill>
        <p:spPr>
          <a:xfrm>
            <a:off x="775855" y="1237336"/>
            <a:ext cx="10543309" cy="51219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34749" y="221673"/>
            <a:ext cx="4322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LinotypeInagur-Bold"/>
              </a:rPr>
              <a:t>Unit 8</a:t>
            </a:r>
            <a:endParaRPr lang="ar-KW" sz="6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74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491" y="1427018"/>
            <a:ext cx="6450847" cy="5336757"/>
          </a:xfrm>
          <a:prstGeom prst="rect">
            <a:avLst/>
          </a:prstGeom>
        </p:spPr>
      </p:pic>
      <p:sp>
        <p:nvSpPr>
          <p:cNvPr id="2" name="Title 4"/>
          <p:cNvSpPr txBox="1">
            <a:spLocks/>
          </p:cNvSpPr>
          <p:nvPr/>
        </p:nvSpPr>
        <p:spPr>
          <a:xfrm>
            <a:off x="420914" y="163366"/>
            <a:ext cx="11099574" cy="115476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6350"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Mention </a:t>
            </a:r>
            <a:r>
              <a:rPr lang="en-US" sz="5400" b="1" dirty="0">
                <a:ln w="6350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means</a:t>
            </a:r>
            <a:r>
              <a:rPr lang="en-US" sz="5400" b="1" dirty="0">
                <a:ln w="6350"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of communication.</a:t>
            </a:r>
            <a:endParaRPr lang="ar-KW" sz="5400" b="1" dirty="0">
              <a:ln w="6350"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109" y="5332929"/>
            <a:ext cx="5583382" cy="1323439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e-mails, social media, letters, mobile phone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109" y="3132643"/>
            <a:ext cx="5583382" cy="193899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Internet, radio, newspaper, telephone, television.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109" y="1579419"/>
            <a:ext cx="5583382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conversation and storytelling</a:t>
            </a:r>
            <a:endParaRPr lang="ar-KW" sz="40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92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EANS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73744" y="3151103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1052945"/>
            <a:ext cx="5999017" cy="5171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8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means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9543" y="5967678"/>
            <a:ext cx="9753600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 method or way of doing something</a:t>
            </a:r>
            <a:endParaRPr lang="ar-KW" sz="4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696"/>
            <a:ext cx="6497782" cy="457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51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80844" y="837472"/>
            <a:ext cx="4536504" cy="194421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New word</a:t>
            </a:r>
            <a:endParaRPr lang="ar-KW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3016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EANS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49052" y="4929764"/>
            <a:ext cx="487363" cy="487363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262891" y="211193"/>
            <a:ext cx="8301492" cy="131280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6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means     </a:t>
            </a:r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(n.)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6" y="1524000"/>
            <a:ext cx="7412182" cy="2770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47" y="4294909"/>
            <a:ext cx="3438525" cy="2562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79" y="4511559"/>
            <a:ext cx="3909291" cy="2345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383" y="3976255"/>
            <a:ext cx="3489072" cy="2881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18" y="235527"/>
            <a:ext cx="1752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5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045029"/>
          </a:xfrm>
          <a:solidFill>
            <a:srgbClr val="FFFF00"/>
          </a:solidFill>
          <a:ln w="76200"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Define the word ‘communication’.</a:t>
            </a:r>
            <a:endParaRPr lang="ar-KW" sz="6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336" y="1262743"/>
            <a:ext cx="6548136" cy="5452381"/>
          </a:xfrm>
          <a:solidFill>
            <a:srgbClr val="006600"/>
          </a:solidFill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haroni" pitchFamily="2" charset="-79"/>
              </a:rPr>
              <a:t>Communication is the process by which people get information or express their thoughts, opinions  and ideas.</a:t>
            </a:r>
            <a:endParaRPr lang="ar-KW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6" name="Picture 5" descr="Communic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7504" y="1857364"/>
            <a:ext cx="5524496" cy="47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5165" cy="6857999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603120" y="322613"/>
            <a:ext cx="4752528" cy="15765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Student’s Book</a:t>
            </a:r>
            <a:br>
              <a:rPr lang="en-US" sz="3600" b="1" dirty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</a:br>
            <a:r>
              <a:rPr lang="en-US" sz="3600" b="1" dirty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Page </a:t>
            </a:r>
            <a:r>
              <a:rPr lang="en-US" b="1" dirty="0">
                <a:ln w="63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anose="02010803020104030203" pitchFamily="2" charset="-79"/>
              </a:rPr>
              <a:t>65</a:t>
            </a:r>
            <a:endParaRPr lang="ar-KW" sz="5400" b="1" dirty="0">
              <a:ln w="635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5985165" y="-1"/>
            <a:ext cx="6206835" cy="68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60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238304" y="106907"/>
            <a:ext cx="6772918" cy="2658102"/>
          </a:xfrm>
        </p:spPr>
        <p:txBody>
          <a:bodyPr>
            <a:noAutofit/>
          </a:bodyPr>
          <a:lstStyle/>
          <a:p>
            <a:pPr algn="ctr"/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abic Typesetting" pitchFamily="66" charset="-78"/>
              </a:rPr>
              <a:t>History of communication</a:t>
            </a:r>
            <a:endParaRPr lang="ar-KW" sz="7200" b="1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Arabic Typesetting" pitchFamily="66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2524125"/>
            <a:ext cx="6539345" cy="4333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7" b="14949"/>
          <a:stretch/>
        </p:blipFill>
        <p:spPr>
          <a:xfrm>
            <a:off x="0" y="2765009"/>
            <a:ext cx="5691674" cy="25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2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70" y="1136073"/>
            <a:ext cx="3796540" cy="5556415"/>
          </a:xfrm>
          <a:prstGeom prst="rect">
            <a:avLst/>
          </a:prstGeom>
        </p:spPr>
      </p:pic>
      <p:sp>
        <p:nvSpPr>
          <p:cNvPr id="2" name="Title 2"/>
          <p:cNvSpPr txBox="1">
            <a:spLocks/>
          </p:cNvSpPr>
          <p:nvPr/>
        </p:nvSpPr>
        <p:spPr>
          <a:xfrm>
            <a:off x="1246911" y="3429000"/>
            <a:ext cx="2660071" cy="21969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abic Typesetting" pitchFamily="66" charset="-78"/>
              </a:rPr>
              <a:t>Before listening strategies</a:t>
            </a:r>
            <a:endParaRPr lang="ar-KW" b="1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5076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566341" y="1335773"/>
            <a:ext cx="11625659" cy="4801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41" y="12663"/>
            <a:ext cx="1323109" cy="1323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37369"/>
            <a:ext cx="3693968" cy="207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748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5" y="0"/>
            <a:ext cx="12533745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20836" y="512619"/>
            <a:ext cx="6289964" cy="120106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Read your answers.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552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4294909" cy="1537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Opener </a:t>
            </a:r>
            <a:endParaRPr lang="ar-KW" sz="7200" b="1" dirty="0">
              <a:ln w="5715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5" y="191780"/>
            <a:ext cx="11443853" cy="14465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Which of the following means of communication do you prefer? Why?</a:t>
            </a:r>
            <a:endParaRPr lang="ar-KW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37865"/>
          <a:stretch/>
        </p:blipFill>
        <p:spPr>
          <a:xfrm>
            <a:off x="0" y="2550633"/>
            <a:ext cx="12192000" cy="299456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5295812"/>
            <a:ext cx="3297382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mobile phone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884219" y="2373608"/>
            <a:ext cx="3255818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face to face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33454" y="5183287"/>
            <a:ext cx="2175164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e-mails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373089" y="2636846"/>
            <a:ext cx="1939637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letters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157853" y="5034263"/>
            <a:ext cx="3131127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home phone</a:t>
            </a:r>
          </a:p>
        </p:txBody>
      </p:sp>
    </p:spTree>
    <p:extLst>
      <p:ext uri="{BB962C8B-B14F-4D97-AF65-F5344CB8AC3E}">
        <p14:creationId xmlns:p14="http://schemas.microsoft.com/office/powerpoint/2010/main" val="77911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737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493" y="819974"/>
            <a:ext cx="3923452" cy="5844061"/>
          </a:xfrm>
          <a:prstGeom prst="rect">
            <a:avLst/>
          </a:prstGeom>
        </p:spPr>
      </p:pic>
      <p:sp>
        <p:nvSpPr>
          <p:cNvPr id="2" name="Title 2"/>
          <p:cNvSpPr txBox="1">
            <a:spLocks/>
          </p:cNvSpPr>
          <p:nvPr/>
        </p:nvSpPr>
        <p:spPr>
          <a:xfrm>
            <a:off x="8373764" y="3186544"/>
            <a:ext cx="2770909" cy="23216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abic Typesetting" pitchFamily="66" charset="-78"/>
              </a:rPr>
              <a:t>During listening strategies</a:t>
            </a:r>
            <a:endParaRPr lang="ar-KW" sz="4800" b="1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48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0" y="180747"/>
            <a:ext cx="12153886" cy="6677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69" y="180747"/>
            <a:ext cx="921958" cy="758189"/>
          </a:xfrm>
          <a:prstGeom prst="rect">
            <a:avLst/>
          </a:prstGeom>
        </p:spPr>
      </p:pic>
      <p:pic>
        <p:nvPicPr>
          <p:cNvPr id="4" name="8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55112" y="180747"/>
            <a:ext cx="487363" cy="487363"/>
          </a:xfrm>
          <a:prstGeom prst="rect">
            <a:avLst/>
          </a:prstGeom>
          <a:solidFill>
            <a:schemeClr val="bg1"/>
          </a:solidFill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686654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48525" y="227806"/>
            <a:ext cx="7962275" cy="120106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Check your answers.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41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14307"/>
          <a:stretch/>
        </p:blipFill>
        <p:spPr>
          <a:xfrm>
            <a:off x="0" y="1"/>
            <a:ext cx="12153886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3241965" y="974299"/>
            <a:ext cx="8298872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Fires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8546" y="1761740"/>
            <a:ext cx="3214254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2500 years ago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03418" y="2656521"/>
            <a:ext cx="8589817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Postal service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38546" y="3476240"/>
            <a:ext cx="3214254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 the 1990s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90945" y="4318408"/>
            <a:ext cx="2479964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 1837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41964" y="5143259"/>
            <a:ext cx="8298874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The telegraph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41963" y="6000630"/>
            <a:ext cx="8589817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The telephone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42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92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70" y="1136073"/>
            <a:ext cx="3796540" cy="5556415"/>
          </a:xfrm>
          <a:prstGeom prst="rect">
            <a:avLst/>
          </a:prstGeom>
        </p:spPr>
      </p:pic>
      <p:sp>
        <p:nvSpPr>
          <p:cNvPr id="2" name="Title 2"/>
          <p:cNvSpPr txBox="1">
            <a:spLocks/>
          </p:cNvSpPr>
          <p:nvPr/>
        </p:nvSpPr>
        <p:spPr>
          <a:xfrm>
            <a:off x="1246911" y="3429000"/>
            <a:ext cx="2660071" cy="219697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abic Typesetting" pitchFamily="66" charset="-78"/>
              </a:rPr>
              <a:t>After</a:t>
            </a:r>
          </a:p>
          <a:p>
            <a:pPr algn="ctr"/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rabic Typesetting" pitchFamily="66" charset="-78"/>
              </a:rPr>
              <a:t>listening strategies</a:t>
            </a:r>
            <a:endParaRPr lang="ar-KW" b="1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6078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horse4.gif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687435" y="3583779"/>
            <a:ext cx="2214563" cy="29289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3006436" y="142852"/>
            <a:ext cx="5985164" cy="37147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haroni" pitchFamily="2" charset="-79"/>
              </a:rPr>
              <a:t>Mention some old</a:t>
            </a:r>
            <a:r>
              <a:rPr lang="en-US" sz="4400" b="1" dirty="0">
                <a:solidFill>
                  <a:prstClr val="white"/>
                </a:solidFill>
                <a:latin typeface="Aharoni" pitchFamily="2" charset="-79"/>
              </a:rPr>
              <a:t> </a:t>
            </a:r>
            <a:r>
              <a:rPr lang="en-US" sz="4400" b="1" dirty="0">
                <a:solidFill>
                  <a:srgbClr val="002060"/>
                </a:solidFill>
                <a:latin typeface="Aharoni" pitchFamily="2" charset="-79"/>
              </a:rPr>
              <a:t>means of communication</a:t>
            </a:r>
            <a:endParaRPr lang="ar-KW" sz="4400" b="1" dirty="0">
              <a:solidFill>
                <a:srgbClr val="002060"/>
              </a:solidFill>
              <a:latin typeface="Aharoni" pitchFamily="2" charset="-79"/>
            </a:endParaRPr>
          </a:p>
        </p:txBody>
      </p:sp>
      <p:pic>
        <p:nvPicPr>
          <p:cNvPr id="6" name="Picture 5" descr="fire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96416" y="416701"/>
            <a:ext cx="2357422" cy="3167078"/>
          </a:xfrm>
          <a:prstGeom prst="ellipse">
            <a:avLst/>
          </a:prstGeom>
          <a:solidFill>
            <a:schemeClr val="bg1"/>
          </a:soli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 descr="telegraph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24780" y="3613156"/>
            <a:ext cx="3143272" cy="30003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25990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464323"/>
            <a:ext cx="2071670" cy="3071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0060-0807-1220-5855_A_Female_Soldier_Waving_a_White_Flag_of_Surrender_from_a_Foxhole_clipart_im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80348" y="4000504"/>
            <a:ext cx="3143272" cy="2857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08601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7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21212"/>
          <a:stretch/>
        </p:blipFill>
        <p:spPr>
          <a:xfrm>
            <a:off x="0" y="0"/>
            <a:ext cx="12043117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82" y="166253"/>
            <a:ext cx="200025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36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1"/>
            <a:ext cx="12192000" cy="684993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248525" y="227806"/>
            <a:ext cx="7962275" cy="1201062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Read your answers.</a:t>
            </a:r>
            <a:endParaRPr lang="ar-KW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10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862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06" y="515860"/>
            <a:ext cx="28083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33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6"/>
          <a:stretch/>
        </p:blipFill>
        <p:spPr>
          <a:xfrm>
            <a:off x="2017084" y="1163783"/>
            <a:ext cx="8371100" cy="569421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487" y="0"/>
            <a:ext cx="1174229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1. What means of communication did people use before technology?</a:t>
            </a:r>
          </a:p>
        </p:txBody>
      </p:sp>
    </p:spTree>
    <p:extLst>
      <p:ext uri="{BB962C8B-B14F-4D97-AF65-F5344CB8AC3E}">
        <p14:creationId xmlns:p14="http://schemas.microsoft.com/office/powerpoint/2010/main" val="333454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472" y="0"/>
            <a:ext cx="9721080" cy="1417638"/>
          </a:xfrm>
        </p:spPr>
        <p:txBody>
          <a:bodyPr>
            <a:noAutofit/>
          </a:bodyPr>
          <a:lstStyle/>
          <a:p>
            <a:pPr algn="ctr" rtl="0"/>
            <a:r>
              <a:rPr lang="en-US" sz="9600" b="1" dirty="0">
                <a:ln w="38100">
                  <a:solidFill>
                    <a:srgbClr val="002060"/>
                  </a:solidFill>
                </a:ln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Messengers</a:t>
            </a:r>
            <a:endParaRPr lang="ar-KW" sz="9600" b="1" dirty="0">
              <a:ln w="38100">
                <a:solidFill>
                  <a:srgbClr val="002060"/>
                </a:solidFill>
              </a:ln>
              <a:solidFill>
                <a:srgbClr val="000099"/>
              </a:solidFill>
              <a:latin typeface="Aharoni" pitchFamily="2" charset="-79"/>
            </a:endParaRPr>
          </a:p>
        </p:txBody>
      </p:sp>
      <p:pic>
        <p:nvPicPr>
          <p:cNvPr id="4" name="Content Placeholder 3" descr="3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9606" y="1716700"/>
            <a:ext cx="3357586" cy="5000660"/>
          </a:xfrm>
        </p:spPr>
      </p:pic>
      <p:pic>
        <p:nvPicPr>
          <p:cNvPr id="5" name="Picture 4" descr="Illustration-of-Robin-Hoo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44" y="1571612"/>
            <a:ext cx="6953256" cy="528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326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rma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7354" y="1643050"/>
            <a:ext cx="6846122" cy="5214950"/>
          </a:xfrm>
          <a:prstGeom prst="rect">
            <a:avLst/>
          </a:prstGeom>
        </p:spPr>
      </p:pic>
      <p:pic>
        <p:nvPicPr>
          <p:cNvPr id="8" name="Content Placeholder 7" descr="display_1934870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291476" y="1843790"/>
            <a:ext cx="5486427" cy="501421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0"/>
            <a:ext cx="11665296" cy="2204864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00CC"/>
                </a:solidFill>
                <a:latin typeface="Garamond" panose="02020404030301010803" pitchFamily="18" charset="0"/>
              </a:rPr>
              <a:t>A messenger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99FF"/>
                </a:solidFill>
                <a:latin typeface="Garamond" panose="02020404030301010803" pitchFamily="18" charset="0"/>
              </a:rPr>
              <a:t>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is someone whose job is to deliver messages or someone who takes the message to someone else.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14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79376" y="0"/>
            <a:ext cx="8759896" cy="1417638"/>
          </a:xfrm>
        </p:spPr>
        <p:txBody>
          <a:bodyPr>
            <a:noAutofit/>
          </a:bodyPr>
          <a:lstStyle/>
          <a:p>
            <a:pPr algn="ctr" rtl="0"/>
            <a:r>
              <a:rPr lang="en-US" sz="8800" b="1" dirty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Fires </a:t>
            </a:r>
            <a:endParaRPr lang="ar-KW" sz="8800" b="1" dirty="0">
              <a:solidFill>
                <a:schemeClr val="bg1"/>
              </a:solidFill>
              <a:latin typeface="Aharoni" pitchFamily="2" charset="-79"/>
            </a:endParaRPr>
          </a:p>
        </p:txBody>
      </p:sp>
      <p:pic>
        <p:nvPicPr>
          <p:cNvPr id="8" name="Content Placeholder 7" descr="bonfire_862069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428736"/>
            <a:ext cx="9144000" cy="5429264"/>
          </a:xfrm>
        </p:spPr>
      </p:pic>
    </p:spTree>
    <p:extLst>
      <p:ext uri="{BB962C8B-B14F-4D97-AF65-F5344CB8AC3E}">
        <p14:creationId xmlns:p14="http://schemas.microsoft.com/office/powerpoint/2010/main" val="1429030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79882" y="481"/>
            <a:ext cx="12012118" cy="18732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Fires were lit in high places to send messages.</a:t>
            </a:r>
            <a:endParaRPr lang="ar-KW" sz="48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41" y="1753849"/>
            <a:ext cx="6667500" cy="5104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3848"/>
            <a:ext cx="5576341" cy="51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3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>
            <a:noAutofit/>
          </a:bodyPr>
          <a:lstStyle/>
          <a:p>
            <a:pPr algn="ctr" rtl="0"/>
            <a:r>
              <a:rPr lang="en-US" sz="8800" b="1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Post </a:t>
            </a:r>
            <a:endParaRPr lang="ar-KW" sz="8800" b="1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pic>
        <p:nvPicPr>
          <p:cNvPr id="4" name="Content Placeholder 3" descr="7-9-2010_202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67108" y="1643050"/>
            <a:ext cx="5453228" cy="3357586"/>
          </a:xfrm>
        </p:spPr>
      </p:pic>
      <p:pic>
        <p:nvPicPr>
          <p:cNvPr id="5" name="Picture 4" descr="Animated%20Silver%20Mail%20Bo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3454" y="1"/>
            <a:ext cx="3259170" cy="3557565"/>
          </a:xfrm>
          <a:prstGeom prst="rect">
            <a:avLst/>
          </a:prstGeom>
        </p:spPr>
      </p:pic>
      <p:pic>
        <p:nvPicPr>
          <p:cNvPr id="7" name="Picture 6" descr="lett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400" y="500043"/>
            <a:ext cx="2757394" cy="2714644"/>
          </a:xfrm>
          <a:prstGeom prst="rect">
            <a:avLst/>
          </a:prstGeom>
        </p:spPr>
      </p:pic>
      <p:pic>
        <p:nvPicPr>
          <p:cNvPr id="10" name="Picture 9" descr="delivery_ma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400" y="3357562"/>
            <a:ext cx="2828832" cy="3286148"/>
          </a:xfrm>
          <a:prstGeom prst="rect">
            <a:avLst/>
          </a:prstGeom>
        </p:spPr>
      </p:pic>
      <p:pic>
        <p:nvPicPr>
          <p:cNvPr id="11" name="Picture 10" descr="25990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80376" y="3786190"/>
            <a:ext cx="2470502" cy="2857520"/>
          </a:xfrm>
          <a:prstGeom prst="rect">
            <a:avLst/>
          </a:prstGeom>
        </p:spPr>
      </p:pic>
      <p:pic>
        <p:nvPicPr>
          <p:cNvPr id="12" name="Picture 11" descr="metho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81422" y="5214950"/>
            <a:ext cx="5094898" cy="14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0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-25433"/>
            <a:ext cx="11887200" cy="1939924"/>
          </a:xfrm>
        </p:spPr>
        <p:txBody>
          <a:bodyPr>
            <a:noAutofit/>
          </a:bodyPr>
          <a:lstStyle/>
          <a:p>
            <a:pPr algn="ctr" rtl="0"/>
            <a:r>
              <a:rPr lang="en-US" b="1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Post is the official system for carrying letters or packages from one place to another.</a:t>
            </a:r>
            <a:endParaRPr lang="ar-KW" b="1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pic>
        <p:nvPicPr>
          <p:cNvPr id="4" name="Content Placeholder 3" descr="7-9-2010_202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67108" y="1914491"/>
            <a:ext cx="4857784" cy="3086145"/>
          </a:xfrm>
        </p:spPr>
      </p:pic>
      <p:pic>
        <p:nvPicPr>
          <p:cNvPr id="5" name="Picture 4" descr="Animated%20Silver%20Mail%20Bo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4311" y="1759133"/>
            <a:ext cx="2698349" cy="2317939"/>
          </a:xfrm>
          <a:prstGeom prst="rect">
            <a:avLst/>
          </a:prstGeom>
        </p:spPr>
      </p:pic>
      <p:pic>
        <p:nvPicPr>
          <p:cNvPr id="7" name="Picture 6" descr="lette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339" y="1920711"/>
            <a:ext cx="2943349" cy="1571637"/>
          </a:xfrm>
          <a:prstGeom prst="rect">
            <a:avLst/>
          </a:prstGeom>
        </p:spPr>
      </p:pic>
      <p:pic>
        <p:nvPicPr>
          <p:cNvPr id="10" name="Picture 9" descr="delivery_ma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376" y="3822132"/>
            <a:ext cx="3098435" cy="2882662"/>
          </a:xfrm>
          <a:prstGeom prst="rect">
            <a:avLst/>
          </a:prstGeom>
        </p:spPr>
      </p:pic>
      <p:pic>
        <p:nvPicPr>
          <p:cNvPr id="11" name="Picture 10" descr="25990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07543" y="4077073"/>
            <a:ext cx="2649097" cy="2627721"/>
          </a:xfrm>
          <a:prstGeom prst="rect">
            <a:avLst/>
          </a:prstGeom>
        </p:spPr>
      </p:pic>
      <p:pic>
        <p:nvPicPr>
          <p:cNvPr id="12" name="Picture 11" descr="metho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67108" y="5157192"/>
            <a:ext cx="4857784" cy="1529368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rot="21385541">
            <a:off x="7216985" y="2531001"/>
            <a:ext cx="43448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ar-KW" sz="8800" b="1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briola" panose="04040605051002020D02" pitchFamily="82" charset="0"/>
              </a:rPr>
              <a:t>post</a:t>
            </a:r>
          </a:p>
        </p:txBody>
      </p:sp>
    </p:spTree>
    <p:extLst>
      <p:ext uri="{BB962C8B-B14F-4D97-AF65-F5344CB8AC3E}">
        <p14:creationId xmlns:p14="http://schemas.microsoft.com/office/powerpoint/2010/main" val="9424419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440" y="0"/>
            <a:ext cx="9937104" cy="1417638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latin typeface="Aharoni" pitchFamily="2" charset="-79"/>
                <a:cs typeface="Aharoni" pitchFamily="2" charset="-79"/>
              </a:rPr>
              <a:t>telegraph</a:t>
            </a:r>
            <a:endParaRPr lang="ar-KW" sz="8800" b="1" dirty="0">
              <a:latin typeface="Aharoni" pitchFamily="2" charset="-79"/>
            </a:endParaRPr>
          </a:p>
        </p:txBody>
      </p:sp>
      <p:pic>
        <p:nvPicPr>
          <p:cNvPr id="12" name="Content Placeholder 11" descr="telegraph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42110" y="1662545"/>
            <a:ext cx="5449889" cy="5195455"/>
          </a:xfrm>
        </p:spPr>
      </p:pic>
      <p:pic>
        <p:nvPicPr>
          <p:cNvPr id="5" name="Picture 4" descr="175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62544"/>
            <a:ext cx="6742111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1344" y="-18279"/>
            <a:ext cx="1152128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ar-KW" sz="4400" b="1" dirty="0">
                <a:ln w="19050"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Telegraph is an old-fashioned method of sending messages using radio or electrical signals.</a:t>
            </a:r>
            <a:endParaRPr lang="en-US" altLang="ar-KW" sz="4800" b="1" dirty="0">
              <a:ln w="19050">
                <a:solidFill>
                  <a:srgbClr val="FFFF00"/>
                </a:solidFill>
              </a:ln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01" y="2278505"/>
            <a:ext cx="7740352" cy="44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34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440" y="0"/>
            <a:ext cx="9937104" cy="1417638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latin typeface="Aharoni" pitchFamily="2" charset="-79"/>
                <a:cs typeface="Aharoni" pitchFamily="2" charset="-79"/>
              </a:rPr>
              <a:t>Carrier pigeons</a:t>
            </a:r>
            <a:endParaRPr lang="ar-KW" sz="8800" b="1" dirty="0">
              <a:latin typeface="Aharoni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" y="4059383"/>
            <a:ext cx="5153888" cy="25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9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736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015" y="268925"/>
            <a:ext cx="117422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2. What difficulties did people face?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r="43502"/>
          <a:stretch/>
        </p:blipFill>
        <p:spPr>
          <a:xfrm>
            <a:off x="9434286" y="3737771"/>
            <a:ext cx="2757714" cy="312022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00324" y="1559598"/>
            <a:ext cx="9495219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They faced the bad weather and darkness.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00324" y="2686222"/>
            <a:ext cx="11991676" cy="127094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Messengers and carrier pigeons could get lost or could be killed.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43" y="1038366"/>
            <a:ext cx="1513113" cy="151311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00324" y="4113552"/>
            <a:ext cx="8589817" cy="77248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The postal service used to be slow.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0324" y="4886032"/>
            <a:ext cx="9109271" cy="185833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People couldn’t communicate with their families or relatives who lived far away from them.</a:t>
            </a:r>
          </a:p>
        </p:txBody>
      </p:sp>
    </p:spTree>
    <p:extLst>
      <p:ext uri="{BB962C8B-B14F-4D97-AF65-F5344CB8AC3E}">
        <p14:creationId xmlns:p14="http://schemas.microsoft.com/office/powerpoint/2010/main" val="15807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1" y="0"/>
            <a:ext cx="1230811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500" y="181839"/>
            <a:ext cx="11742294" cy="1446550"/>
          </a:xfrm>
          <a:prstGeom prst="rect">
            <a:avLst/>
          </a:prstGeom>
          <a:solidFill>
            <a:srgbClr val="FFFFFF">
              <a:alpha val="85882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3. What was the main role of grandparents in communication?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582" y="4281714"/>
            <a:ext cx="3179053" cy="2311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350" y="4281714"/>
            <a:ext cx="2951324" cy="231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27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97669" y="261258"/>
            <a:ext cx="11396663" cy="1407886"/>
          </a:xfrm>
          <a:solidFill>
            <a:srgbClr val="FFFFFF">
              <a:alpha val="85098"/>
            </a:srgbClr>
          </a:solidFill>
        </p:spPr>
        <p:txBody>
          <a:bodyPr>
            <a:noAutofit/>
          </a:bodyPr>
          <a:lstStyle/>
          <a:p>
            <a:pPr algn="ctr"/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b. In your notebook, use your ideas to write</a:t>
            </a:r>
            <a:b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</a:br>
            <a:r>
              <a:rPr lang="en-US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 paragraph about communication in the past.</a:t>
            </a:r>
            <a:endParaRPr lang="ar-KW" b="1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t="78384"/>
          <a:stretch/>
        </p:blipFill>
        <p:spPr>
          <a:xfrm>
            <a:off x="831272" y="5230871"/>
            <a:ext cx="10404764" cy="128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4" y="0"/>
            <a:ext cx="12204423" cy="69573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39816" y="3356992"/>
            <a:ext cx="5976664" cy="1323439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LegacySans-Medium"/>
              </a:rPr>
              <a:t>Closure</a:t>
            </a:r>
            <a:endParaRPr lang="ar-KW" sz="28700" b="1" dirty="0">
              <a:ln>
                <a:solidFill>
                  <a:schemeClr val="tx1"/>
                </a:solidFill>
              </a:ln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88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9357" y="260648"/>
            <a:ext cx="11593288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Watch the video, and then mention some means of communication.</a:t>
            </a:r>
            <a:endParaRPr lang="ar-KW" sz="9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9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3" name="A Brief History of Communication‬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072"/>
            <a:ext cx="12192000" cy="686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36" y="0"/>
            <a:ext cx="12262736" cy="70294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56728" y="188640"/>
            <a:ext cx="9446840" cy="11430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latin typeface="Garamond" panose="02020404030301010803" pitchFamily="18" charset="0"/>
              </a:rPr>
              <a:t>Thank you</a:t>
            </a:r>
            <a:endParaRPr lang="ar-KW" sz="8000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96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23" b="56566"/>
          <a:stretch/>
        </p:blipFill>
        <p:spPr>
          <a:xfrm>
            <a:off x="-13855" y="0"/>
            <a:ext cx="8409709" cy="2978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34"/>
          <a:stretch/>
        </p:blipFill>
        <p:spPr>
          <a:xfrm>
            <a:off x="0" y="0"/>
            <a:ext cx="12192000" cy="2507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8" r="31023"/>
          <a:stretch/>
        </p:blipFill>
        <p:spPr>
          <a:xfrm>
            <a:off x="-13855" y="2660072"/>
            <a:ext cx="8409709" cy="41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4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9"/>
          <a:stretch/>
        </p:blipFill>
        <p:spPr>
          <a:xfrm>
            <a:off x="0" y="-1"/>
            <a:ext cx="12191999" cy="4087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343" y="2727139"/>
            <a:ext cx="1176513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Garamond" panose="02020404030301010803" pitchFamily="18" charset="0"/>
              </a:rPr>
              <a:t>Correct the verbs between brackets.</a:t>
            </a:r>
            <a:endParaRPr lang="ar-KW" sz="4800" b="1" dirty="0"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1" t="6447" r="12409" b="77477"/>
          <a:stretch/>
        </p:blipFill>
        <p:spPr>
          <a:xfrm>
            <a:off x="2599941" y="4433455"/>
            <a:ext cx="6947934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0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459870"/>
            <a:ext cx="11215255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Garamond" panose="02020404030301010803" pitchFamily="18" charset="0"/>
              </a:rPr>
              <a:t>1. He failed his test because he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sz="2400" dirty="0">
                <a:latin typeface="Garamond" panose="02020404030301010803" pitchFamily="18" charset="0"/>
              </a:rPr>
              <a:t>………………….………….</a:t>
            </a:r>
            <a:r>
              <a:rPr lang="en-US" dirty="0">
                <a:latin typeface="Garamond" panose="02020404030301010803" pitchFamily="18" charset="0"/>
              </a:rPr>
              <a:t>  </a:t>
            </a:r>
            <a:r>
              <a:rPr lang="en-US" b="1" dirty="0">
                <a:latin typeface="Garamond" panose="02020404030301010803" pitchFamily="18" charset="0"/>
              </a:rPr>
              <a:t>(not study).</a:t>
            </a:r>
            <a:endParaRPr lang="ar-KW" b="1" dirty="0"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8653" y="2512579"/>
            <a:ext cx="11215255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>
                <a:latin typeface="Garamond" panose="02020404030301010803" pitchFamily="18" charset="0"/>
              </a:rPr>
              <a:t>2.</a:t>
            </a:r>
            <a:r>
              <a:rPr lang="en-US" sz="4500" dirty="0">
                <a:latin typeface="Garamond" panose="02020404030301010803" pitchFamily="18" charset="0"/>
              </a:rPr>
              <a:t> </a:t>
            </a:r>
            <a:r>
              <a:rPr lang="en-US" sz="4500" b="1" dirty="0">
                <a:latin typeface="Garamond" panose="02020404030301010803" pitchFamily="18" charset="0"/>
              </a:rPr>
              <a:t>The baby </a:t>
            </a:r>
            <a:r>
              <a:rPr lang="en-US" sz="2500" dirty="0">
                <a:latin typeface="Garamond" panose="02020404030301010803" pitchFamily="18" charset="0"/>
              </a:rPr>
              <a:t>…………………….…….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sz="4500" b="1" dirty="0">
                <a:latin typeface="Garamond" panose="02020404030301010803" pitchFamily="18" charset="0"/>
              </a:rPr>
              <a:t>(cry) before his mother came.</a:t>
            </a:r>
            <a:endParaRPr lang="ar-KW" b="1" dirty="0"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9717" y="4475884"/>
            <a:ext cx="11215255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>
                <a:latin typeface="Garamond" panose="02020404030301010803" pitchFamily="18" charset="0"/>
              </a:rPr>
              <a:t>3.</a:t>
            </a:r>
            <a:r>
              <a:rPr lang="en-US" sz="4500" dirty="0">
                <a:latin typeface="Garamond" panose="02020404030301010803" pitchFamily="18" charset="0"/>
              </a:rPr>
              <a:t> </a:t>
            </a:r>
            <a:r>
              <a:rPr lang="en-US" sz="4500" b="1" dirty="0">
                <a:latin typeface="Garamond" panose="02020404030301010803" pitchFamily="18" charset="0"/>
              </a:rPr>
              <a:t>She </a:t>
            </a:r>
            <a:r>
              <a:rPr lang="en-US" sz="2500" dirty="0">
                <a:latin typeface="Garamond" panose="02020404030301010803" pitchFamily="18" charset="0"/>
              </a:rPr>
              <a:t>……………………….…….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sz="4500" b="1" dirty="0">
                <a:latin typeface="Garamond" panose="02020404030301010803" pitchFamily="18" charset="0"/>
              </a:rPr>
              <a:t>(wash) her hands before she cooked the dinner.</a:t>
            </a:r>
            <a:endParaRPr lang="ar-KW" b="1" dirty="0">
              <a:latin typeface="Garamond" panose="02020404030301010803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626925" y="363752"/>
            <a:ext cx="4371112" cy="82145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hadn’t studied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401289" y="2454925"/>
            <a:ext cx="3262747" cy="82145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had cried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776843" y="4344051"/>
            <a:ext cx="3983183" cy="82145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had washed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4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599784"/>
            <a:ext cx="11215255" cy="1325563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Garamond" panose="02020404030301010803" pitchFamily="18" charset="0"/>
              </a:rPr>
              <a:t>4. I returned home because I 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sz="2400" dirty="0">
                <a:latin typeface="Garamond" panose="02020404030301010803" pitchFamily="18" charset="0"/>
              </a:rPr>
              <a:t>………………….………….</a:t>
            </a:r>
            <a:r>
              <a:rPr lang="en-US" dirty="0">
                <a:latin typeface="Garamond" panose="02020404030301010803" pitchFamily="18" charset="0"/>
              </a:rPr>
              <a:t>  </a:t>
            </a:r>
            <a:r>
              <a:rPr lang="en-US" b="1" dirty="0">
                <a:latin typeface="Garamond" panose="02020404030301010803" pitchFamily="18" charset="0"/>
              </a:rPr>
              <a:t>(forget) my notebook there.</a:t>
            </a:r>
            <a:endParaRPr lang="ar-KW" b="1" dirty="0"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18653" y="2512579"/>
            <a:ext cx="11215255" cy="1768476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>
                <a:latin typeface="Garamond" panose="02020404030301010803" pitchFamily="18" charset="0"/>
              </a:rPr>
              <a:t>5.</a:t>
            </a:r>
            <a:r>
              <a:rPr lang="en-US" sz="4500" dirty="0">
                <a:latin typeface="Garamond" panose="02020404030301010803" pitchFamily="18" charset="0"/>
              </a:rPr>
              <a:t> </a:t>
            </a:r>
            <a:r>
              <a:rPr lang="en-US" sz="4500" b="1" dirty="0">
                <a:latin typeface="Garamond" panose="02020404030301010803" pitchFamily="18" charset="0"/>
              </a:rPr>
              <a:t>When we arrived to the train station, the train </a:t>
            </a:r>
            <a:r>
              <a:rPr lang="en-US" sz="2500" dirty="0">
                <a:latin typeface="Garamond" panose="02020404030301010803" pitchFamily="18" charset="0"/>
              </a:rPr>
              <a:t>…………………….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sz="4500" b="1" dirty="0">
                <a:latin typeface="Garamond" panose="02020404030301010803" pitchFamily="18" charset="0"/>
              </a:rPr>
              <a:t>(leave).</a:t>
            </a:r>
            <a:endParaRPr lang="ar-KW" sz="4500" b="1" dirty="0"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399" y="4581813"/>
            <a:ext cx="1155469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500" b="1" dirty="0">
                <a:latin typeface="Garamond" panose="02020404030301010803" pitchFamily="18" charset="0"/>
              </a:rPr>
              <a:t>6.</a:t>
            </a:r>
            <a:r>
              <a:rPr lang="en-US" sz="4500" dirty="0">
                <a:latin typeface="Garamond" panose="02020404030301010803" pitchFamily="18" charset="0"/>
              </a:rPr>
              <a:t> </a:t>
            </a:r>
            <a:r>
              <a:rPr lang="en-US" sz="4500" b="1" dirty="0">
                <a:latin typeface="Garamond" panose="02020404030301010803" pitchFamily="18" charset="0"/>
              </a:rPr>
              <a:t>When we reached school the bell </a:t>
            </a:r>
            <a:r>
              <a:rPr lang="en-US" sz="2500" dirty="0">
                <a:latin typeface="Garamond" panose="02020404030301010803" pitchFamily="18" charset="0"/>
              </a:rPr>
              <a:t>……………….……</a:t>
            </a:r>
            <a:r>
              <a:rPr lang="en-US" sz="4500" b="1" dirty="0">
                <a:latin typeface="Garamond" panose="02020404030301010803" pitchFamily="18" charset="0"/>
              </a:rPr>
              <a:t>.</a:t>
            </a:r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sz="4500" b="1" dirty="0">
                <a:latin typeface="Garamond" panose="02020404030301010803" pitchFamily="18" charset="0"/>
              </a:rPr>
              <a:t>(ring) </a:t>
            </a:r>
            <a:endParaRPr lang="ar-KW" b="1" dirty="0">
              <a:latin typeface="Garamond" panose="02020404030301010803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35979" y="517524"/>
            <a:ext cx="4371112" cy="82145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had forgotten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34836" y="3272126"/>
            <a:ext cx="2729346" cy="82145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had left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638308" y="4507634"/>
            <a:ext cx="2729346" cy="821459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had rung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232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6" descr="net surf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91637" y="3943647"/>
            <a:ext cx="2685223" cy="28575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81870" y="3104304"/>
            <a:ext cx="3438635" cy="788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surf the Net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Image 1" descr="email_lapto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967" y="1491130"/>
            <a:ext cx="1901272" cy="1785281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117" y="4259731"/>
            <a:ext cx="2418392" cy="190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848703" y="6023766"/>
            <a:ext cx="3159580" cy="834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read books 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Image 9" descr="can i help u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25390" y="4495499"/>
            <a:ext cx="2143140" cy="23624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88114" y="3731794"/>
            <a:ext cx="3993756" cy="671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do homework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14" name="Picture 10" descr="http://www.thebuzzmedia.com/wp-content/uploads/2008/08/kids-playing-game-xbox-3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306" y="4461415"/>
            <a:ext cx="2744727" cy="2345139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6967" y="3478696"/>
            <a:ext cx="3458423" cy="83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play games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5206" y="2545672"/>
            <a:ext cx="4336565" cy="83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send messages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420914" y="174171"/>
            <a:ext cx="11099574" cy="10140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57150">
                  <a:noFill/>
                </a:ln>
                <a:latin typeface="Aharoni" pitchFamily="2" charset="-79"/>
              </a:rPr>
              <a:t>How is social media useful?</a:t>
            </a:r>
            <a:endParaRPr lang="ar-KW" sz="5400" b="1" dirty="0">
              <a:ln w="57150">
                <a:noFill/>
              </a:ln>
              <a:latin typeface="Aharoni" pitchFamily="2" charset="-79"/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420914" y="163365"/>
            <a:ext cx="11099574" cy="10140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n w="57150">
                  <a:noFill/>
                </a:ln>
                <a:latin typeface="Aharoni" pitchFamily="2" charset="-79"/>
              </a:rPr>
              <a:t>The social media can help us to</a:t>
            </a:r>
            <a:endParaRPr lang="ar-KW" sz="5400" b="1" dirty="0">
              <a:ln w="57150">
                <a:noFill/>
              </a:ln>
              <a:latin typeface="Aharoni" pitchFamily="2" charset="-79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20347" y="2239058"/>
            <a:ext cx="3373260" cy="83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buy online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004879" y="1307785"/>
            <a:ext cx="5042117" cy="83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book tickets online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82664" y="1330523"/>
            <a:ext cx="4378151" cy="83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communicate</a:t>
            </a:r>
            <a:endParaRPr lang="ar-KW" sz="54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DD247DD39A441B9A3C26F7BBAABB2" ma:contentTypeVersion="16" ma:contentTypeDescription="Create a new document." ma:contentTypeScope="" ma:versionID="c2478e495dd32a29d57673e8b66c0a80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139fe3e767cbbca2ea5ff339e74201c9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AAAB25-1C10-4045-BA8A-872E57AB2D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F7FE56-79FE-4BA1-A21D-0114F2C619E0}">
  <ds:schemaRefs>
    <ds:schemaRef ds:uri="b97b0aa8-1781-4c54-a774-0e389bbc798c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c254ae3f-3131-48d8-b26b-ed44294e533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74E7EE0-5D43-402D-981A-BF3EDE29F2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437</Words>
  <Application>Microsoft Office PowerPoint</Application>
  <PresentationFormat>Widescreen</PresentationFormat>
  <Paragraphs>79</Paragraphs>
  <Slides>46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Adobe Gothic Std B</vt:lpstr>
      <vt:lpstr>Aharoni</vt:lpstr>
      <vt:lpstr>Arabic Typesetting</vt:lpstr>
      <vt:lpstr>Arial</vt:lpstr>
      <vt:lpstr>Calibri</vt:lpstr>
      <vt:lpstr>Calibri Light</vt:lpstr>
      <vt:lpstr>Cambria Math</vt:lpstr>
      <vt:lpstr>Gabriola</vt:lpstr>
      <vt:lpstr>Garamond</vt:lpstr>
      <vt:lpstr>LegacySans-Medium</vt:lpstr>
      <vt:lpstr>LinotypeInagur-Bold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Correct the verbs between brackets.</vt:lpstr>
      <vt:lpstr>1. He failed his test because he ………………….………….  (not study).</vt:lpstr>
      <vt:lpstr>4. I returned home because I  ………………….………….  (forget) my notebook there.</vt:lpstr>
      <vt:lpstr>PowerPoint Presentation</vt:lpstr>
      <vt:lpstr>PowerPoint Presentation</vt:lpstr>
      <vt:lpstr>means</vt:lpstr>
      <vt:lpstr>PowerPoint Presentation</vt:lpstr>
      <vt:lpstr>PowerPoint Presentation</vt:lpstr>
      <vt:lpstr>Define the word ‘communication’.</vt:lpstr>
      <vt:lpstr>PowerPoint Presentation</vt:lpstr>
      <vt:lpstr>History of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Messengers</vt:lpstr>
      <vt:lpstr>A messenger is someone whose job is to deliver messages or someone who takes the message to someone else.</vt:lpstr>
      <vt:lpstr>Fires </vt:lpstr>
      <vt:lpstr>PowerPoint Presentation</vt:lpstr>
      <vt:lpstr>Post </vt:lpstr>
      <vt:lpstr>Post is the official system for carrying letters or packages from one place to another.</vt:lpstr>
      <vt:lpstr>telegraph</vt:lpstr>
      <vt:lpstr>PowerPoint Presentation</vt:lpstr>
      <vt:lpstr>Carrier pigeons</vt:lpstr>
      <vt:lpstr>PowerPoint Presentation</vt:lpstr>
      <vt:lpstr>PowerPoint Presentation</vt:lpstr>
      <vt:lpstr>b. In your notebook, use your ideas to write  a paragraph about communication in the past.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OmarRazan</cp:lastModifiedBy>
  <cp:revision>65</cp:revision>
  <dcterms:created xsi:type="dcterms:W3CDTF">2018-12-09T00:50:14Z</dcterms:created>
  <dcterms:modified xsi:type="dcterms:W3CDTF">2023-05-02T07:44:49Z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